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8" r:id="rId11"/>
    <p:sldId id="280" r:id="rId12"/>
    <p:sldId id="264" r:id="rId13"/>
    <p:sldId id="265" r:id="rId14"/>
    <p:sldId id="281" r:id="rId15"/>
    <p:sldId id="269" r:id="rId16"/>
    <p:sldId id="271" r:id="rId17"/>
    <p:sldId id="270" r:id="rId18"/>
    <p:sldId id="272" r:id="rId19"/>
    <p:sldId id="282" r:id="rId20"/>
    <p:sldId id="273" r:id="rId21"/>
    <p:sldId id="274" r:id="rId22"/>
    <p:sldId id="283" r:id="rId23"/>
    <p:sldId id="284" r:id="rId24"/>
    <p:sldId id="275" r:id="rId25"/>
    <p:sldId id="276" r:id="rId26"/>
    <p:sldId id="277" r:id="rId27"/>
    <p:sldId id="278" r:id="rId28"/>
    <p:sldId id="279" r:id="rId29"/>
    <p:sldId id="295" r:id="rId30"/>
    <p:sldId id="285" r:id="rId31"/>
    <p:sldId id="286" r:id="rId32"/>
    <p:sldId id="291" r:id="rId33"/>
    <p:sldId id="287" r:id="rId34"/>
    <p:sldId id="288" r:id="rId35"/>
    <p:sldId id="289" r:id="rId36"/>
    <p:sldId id="292" r:id="rId37"/>
    <p:sldId id="290" r:id="rId38"/>
    <p:sldId id="293" r:id="rId39"/>
    <p:sldId id="298" r:id="rId40"/>
    <p:sldId id="294" r:id="rId41"/>
    <p:sldId id="296" r:id="rId42"/>
    <p:sldId id="297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72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2D475-2C28-404F-BA4F-44EAFB6EA041}" type="datetimeFigureOut">
              <a:rPr lang="en-US"/>
              <a:pPr>
                <a:defRPr/>
              </a:pPr>
              <a:t>4/20/2011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92902-CE72-4E69-BF04-4AFED850DC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7EC4B-5921-42E2-827E-C84A9987CBFF}" type="datetimeFigureOut">
              <a:rPr lang="en-US"/>
              <a:pPr>
                <a:defRPr/>
              </a:pPr>
              <a:t>4/20/2011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10921-1F7E-4410-AD51-4CEDCA969F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AABFD-2CD7-4C9C-9D9E-58712FDF5A1C}" type="datetimeFigureOut">
              <a:rPr lang="en-US"/>
              <a:pPr>
                <a:defRPr/>
              </a:pPr>
              <a:t>4/20/2011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6329D-87B6-454E-98DD-4B9B05FC65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E34D1-DA7A-4D73-839C-903E5AB87CBF}" type="datetimeFigureOut">
              <a:rPr lang="en-US"/>
              <a:pPr>
                <a:defRPr/>
              </a:pPr>
              <a:t>4/20/2011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6E32C-D0EF-4969-8EAF-8A52B146E8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A590A-8066-49F9-B968-86EA47387344}" type="datetimeFigureOut">
              <a:rPr lang="en-US"/>
              <a:pPr>
                <a:defRPr/>
              </a:pPr>
              <a:t>4/20/2011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F07E9-6CA8-447C-93F3-B7E02685B1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3D8B4-4C5F-4641-A0A7-D2AFF8EF831C}" type="datetimeFigureOut">
              <a:rPr lang="en-US"/>
              <a:pPr>
                <a:defRPr/>
              </a:pPr>
              <a:t>4/20/2011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8FAFC-3EFA-4D04-BF77-AC27A06C1C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A6C6B-52B3-4074-8F62-D80827725D16}" type="datetimeFigureOut">
              <a:rPr lang="en-US"/>
              <a:pPr>
                <a:defRPr/>
              </a:pPr>
              <a:t>4/20/2011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B4CDD-4DD5-4C51-ADB0-CE487825DE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0197D-C4F8-4029-95D1-FB42735BE291}" type="datetimeFigureOut">
              <a:rPr lang="en-US"/>
              <a:pPr>
                <a:defRPr/>
              </a:pPr>
              <a:t>4/20/2011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1D3E1-DBEE-4797-BA80-4F0F1CE55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84E6C-10F5-4E79-B40E-97E26D48F8F5}" type="datetimeFigureOut">
              <a:rPr lang="en-US"/>
              <a:pPr>
                <a:defRPr/>
              </a:pPr>
              <a:t>4/20/2011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FB441-D523-4B53-90B7-2E6F05ABD3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BD4B9-C59B-4F3D-8EE2-0A43D488D034}" type="datetimeFigureOut">
              <a:rPr lang="en-US"/>
              <a:pPr>
                <a:defRPr/>
              </a:pPr>
              <a:t>4/20/2011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37E5F-16CC-4AD0-96DF-5DCC85816F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F3C67-4353-4C61-A353-5D4926DA6CE9}" type="datetimeFigureOut">
              <a:rPr lang="en-US"/>
              <a:pPr>
                <a:defRPr/>
              </a:pPr>
              <a:t>4/20/2011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D5FFC-CF26-48BA-92A4-9A2C80E0F3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36545B-70AF-45EA-AB4F-BBAE200125D7}" type="datetimeFigureOut">
              <a:rPr lang="en-US"/>
              <a:pPr>
                <a:defRPr/>
              </a:pPr>
              <a:t>4/20/2011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832EE4B-EAE0-4E2D-847A-5A663AE2DA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1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828800"/>
          </a:xfrm>
        </p:spPr>
        <p:txBody>
          <a:bodyPr/>
          <a:lstStyle/>
          <a:p>
            <a:r>
              <a:rPr lang="en-US" sz="6000" smtClean="0"/>
              <a:t>APPLIANCE 101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400" dirty="0" smtClean="0"/>
              <a:t>Clayton Gomi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SERVCO Home &amp; Appliance Distribution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Types Of Refrigerators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4038600" cy="4602163"/>
          </a:xfrm>
        </p:spPr>
        <p:txBody>
          <a:bodyPr/>
          <a:lstStyle/>
          <a:p>
            <a:r>
              <a:rPr lang="en-US" smtClean="0"/>
              <a:t>French door /3 door</a:t>
            </a:r>
          </a:p>
        </p:txBody>
      </p:sp>
      <p:sp>
        <p:nvSpPr>
          <p:cNvPr id="23555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mtClean="0"/>
              <a:t>Top Freezer</a:t>
            </a:r>
          </a:p>
        </p:txBody>
      </p:sp>
      <p:pic>
        <p:nvPicPr>
          <p:cNvPr id="23556" name="Picture 4" descr="GE Top Freez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2667000"/>
            <a:ext cx="27432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 descr="GE French Doo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2667000"/>
            <a:ext cx="2667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mtClean="0"/>
              <a:t>Built In Refrigeration</a:t>
            </a:r>
          </a:p>
        </p:txBody>
      </p:sp>
      <p:sp>
        <p:nvSpPr>
          <p:cNvPr id="24578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4579" name="Content Placeholder 7" descr="ge built in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1066800"/>
            <a:ext cx="3886200" cy="4953000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990600"/>
            <a:ext cx="4041775" cy="4572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Features:</a:t>
            </a:r>
            <a:endParaRPr lang="en-US" dirty="0"/>
          </a:p>
        </p:txBody>
      </p:sp>
      <p:sp>
        <p:nvSpPr>
          <p:cNvPr id="24581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1524000"/>
            <a:ext cx="4041775" cy="4648200"/>
          </a:xfrm>
        </p:spPr>
        <p:txBody>
          <a:bodyPr/>
          <a:lstStyle/>
          <a:p>
            <a:r>
              <a:rPr lang="en-US" smtClean="0"/>
              <a:t>Least capacity for size</a:t>
            </a:r>
          </a:p>
          <a:p>
            <a:r>
              <a:rPr lang="en-US" smtClean="0"/>
              <a:t>Most expensive</a:t>
            </a:r>
          </a:p>
          <a:p>
            <a:r>
              <a:rPr lang="en-US" smtClean="0"/>
              <a:t>Size – 18” -36” in width  with heights of 80” – 84”</a:t>
            </a:r>
          </a:p>
          <a:p>
            <a:r>
              <a:rPr lang="en-US" smtClean="0"/>
              <a:t>Very Shallow ( SxS, Bottom Freezer, French door, Single)</a:t>
            </a:r>
          </a:p>
          <a:p>
            <a:r>
              <a:rPr lang="en-US" smtClean="0"/>
              <a:t>Unfinished sides</a:t>
            </a:r>
          </a:p>
          <a:p>
            <a:r>
              <a:rPr lang="en-US" smtClean="0"/>
              <a:t>Attached to cabinets or walls</a:t>
            </a:r>
          </a:p>
          <a:p>
            <a:r>
              <a:rPr lang="en-US" smtClean="0"/>
              <a:t>True integrated /panel look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Cabinet/Counter Depth</a:t>
            </a:r>
            <a:endParaRPr lang="en-US" dirty="0"/>
          </a:p>
        </p:txBody>
      </p:sp>
      <p:sp>
        <p:nvSpPr>
          <p:cNvPr id="25602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5603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8200" y="990600"/>
            <a:ext cx="4041775" cy="446088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 Features:</a:t>
            </a:r>
            <a:endParaRPr lang="en-US" dirty="0"/>
          </a:p>
        </p:txBody>
      </p:sp>
      <p:sp>
        <p:nvSpPr>
          <p:cNvPr id="25605" name="Content Placeholder 6"/>
          <p:cNvSpPr>
            <a:spLocks noGrp="1"/>
          </p:cNvSpPr>
          <p:nvPr>
            <p:ph sz="quarter" idx="4"/>
          </p:nvPr>
        </p:nvSpPr>
        <p:spPr>
          <a:xfrm>
            <a:off x="4572000" y="1524000"/>
            <a:ext cx="4270375" cy="4637088"/>
          </a:xfrm>
        </p:spPr>
        <p:txBody>
          <a:bodyPr/>
          <a:lstStyle/>
          <a:p>
            <a:r>
              <a:rPr lang="en-US" smtClean="0"/>
              <a:t>“Pay more for Less”</a:t>
            </a:r>
          </a:p>
          <a:p>
            <a:r>
              <a:rPr lang="en-US" smtClean="0"/>
              <a:t>Most expensive in FS Platform</a:t>
            </a:r>
          </a:p>
          <a:p>
            <a:r>
              <a:rPr lang="en-US" smtClean="0"/>
              <a:t>Typically 36” by 70”-72”</a:t>
            </a:r>
          </a:p>
          <a:p>
            <a:r>
              <a:rPr lang="en-US" smtClean="0"/>
              <a:t>Limited  selections (SxS, Bottom Freezer, French door)</a:t>
            </a:r>
          </a:p>
          <a:p>
            <a:r>
              <a:rPr lang="en-US" smtClean="0"/>
              <a:t>Inexpensive Built in appearance</a:t>
            </a:r>
          </a:p>
          <a:p>
            <a:r>
              <a:rPr lang="en-US" smtClean="0"/>
              <a:t>Typically for smaller kitchens</a:t>
            </a:r>
          </a:p>
          <a:p>
            <a:r>
              <a:rPr lang="en-US" smtClean="0"/>
              <a:t>Custom panel option</a:t>
            </a:r>
          </a:p>
        </p:txBody>
      </p:sp>
      <p:pic>
        <p:nvPicPr>
          <p:cNvPr id="25606" name="Picture 2" descr="Custom depth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066800"/>
            <a:ext cx="3810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Freestanding/Full size</a:t>
            </a:r>
            <a:endParaRPr lang="en-US" dirty="0"/>
          </a:p>
        </p:txBody>
      </p:sp>
      <p:sp>
        <p:nvSpPr>
          <p:cNvPr id="2662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662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662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495800" y="990600"/>
            <a:ext cx="4041775" cy="533400"/>
          </a:xfrm>
        </p:spPr>
        <p:txBody>
          <a:bodyPr/>
          <a:lstStyle/>
          <a:p>
            <a:r>
              <a:rPr lang="en-US" smtClean="0"/>
              <a:t>Features:</a:t>
            </a:r>
          </a:p>
        </p:txBody>
      </p:sp>
      <p:sp>
        <p:nvSpPr>
          <p:cNvPr id="26629" name="Content Placeholder 8"/>
          <p:cNvSpPr>
            <a:spLocks noGrp="1"/>
          </p:cNvSpPr>
          <p:nvPr>
            <p:ph sz="quarter" idx="4"/>
          </p:nvPr>
        </p:nvSpPr>
        <p:spPr>
          <a:xfrm>
            <a:off x="4572000" y="1600200"/>
            <a:ext cx="4270375" cy="4560888"/>
          </a:xfrm>
        </p:spPr>
        <p:txBody>
          <a:bodyPr/>
          <a:lstStyle/>
          <a:p>
            <a:r>
              <a:rPr lang="en-US" smtClean="0"/>
              <a:t>“Pay less for More”</a:t>
            </a:r>
          </a:p>
          <a:p>
            <a:r>
              <a:rPr lang="en-US" smtClean="0"/>
              <a:t>Least expensive of FS Platform</a:t>
            </a:r>
          </a:p>
          <a:p>
            <a:r>
              <a:rPr lang="en-US" smtClean="0"/>
              <a:t>Widths start at about 24” – 36” and height from 47” -72”</a:t>
            </a:r>
          </a:p>
          <a:p>
            <a:r>
              <a:rPr lang="en-US" smtClean="0"/>
              <a:t>Variety of styles(SxS, Bottom Freezer, French door, Top Freezer)</a:t>
            </a:r>
          </a:p>
          <a:p>
            <a:r>
              <a:rPr lang="en-US" smtClean="0"/>
              <a:t>Achieve custom depth with custom  cabinet panels</a:t>
            </a:r>
          </a:p>
          <a:p>
            <a:r>
              <a:rPr lang="en-US" smtClean="0"/>
              <a:t>Always ask for 36” box</a:t>
            </a:r>
          </a:p>
        </p:txBody>
      </p:sp>
      <p:pic>
        <p:nvPicPr>
          <p:cNvPr id="26630" name="Picture 2" descr="FS ref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19200"/>
            <a:ext cx="3581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mtClean="0"/>
              <a:t>Cooking</a:t>
            </a:r>
          </a:p>
        </p:txBody>
      </p:sp>
      <p:sp>
        <p:nvSpPr>
          <p:cNvPr id="27650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457200"/>
          </a:xfrm>
        </p:spPr>
        <p:txBody>
          <a:bodyPr/>
          <a:lstStyle/>
          <a:p>
            <a:pPr algn="ctr"/>
            <a:r>
              <a:rPr lang="en-US" sz="3600" b="0" smtClean="0"/>
              <a:t>Cook Tops</a:t>
            </a:r>
          </a:p>
        </p:txBody>
      </p:sp>
      <p:sp>
        <p:nvSpPr>
          <p:cNvPr id="27651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4040188" cy="2286000"/>
          </a:xfrm>
        </p:spPr>
        <p:txBody>
          <a:bodyPr/>
          <a:lstStyle/>
          <a:p>
            <a:r>
              <a:rPr lang="en-US" smtClean="0"/>
              <a:t>Professional Cook /Range Tops</a:t>
            </a:r>
          </a:p>
          <a:p>
            <a:r>
              <a:rPr lang="en-US" smtClean="0"/>
              <a:t>Gas Cook Tops</a:t>
            </a:r>
          </a:p>
          <a:p>
            <a:r>
              <a:rPr lang="en-US" smtClean="0"/>
              <a:t>Electric Cook Tops</a:t>
            </a:r>
          </a:p>
          <a:p>
            <a:r>
              <a:rPr lang="en-US" smtClean="0"/>
              <a:t>Induction Cook Tops</a:t>
            </a:r>
          </a:p>
        </p:txBody>
      </p:sp>
      <p:sp>
        <p:nvSpPr>
          <p:cNvPr id="2765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3400" y="4114800"/>
            <a:ext cx="4041775" cy="609600"/>
          </a:xfrm>
        </p:spPr>
        <p:txBody>
          <a:bodyPr/>
          <a:lstStyle/>
          <a:p>
            <a:pPr algn="ctr"/>
            <a:r>
              <a:rPr lang="en-US" sz="3600" b="0" smtClean="0"/>
              <a:t>Ovens</a:t>
            </a:r>
          </a:p>
        </p:txBody>
      </p:sp>
      <p:sp>
        <p:nvSpPr>
          <p:cNvPr id="27653" name="Content Placeholder 5"/>
          <p:cNvSpPr>
            <a:spLocks noGrp="1"/>
          </p:cNvSpPr>
          <p:nvPr>
            <p:ph sz="quarter" idx="4"/>
          </p:nvPr>
        </p:nvSpPr>
        <p:spPr>
          <a:xfrm>
            <a:off x="457200" y="4648200"/>
            <a:ext cx="4041775" cy="1828800"/>
          </a:xfrm>
        </p:spPr>
        <p:txBody>
          <a:bodyPr/>
          <a:lstStyle/>
          <a:p>
            <a:endParaRPr lang="en-US" smtClean="0"/>
          </a:p>
          <a:p>
            <a:r>
              <a:rPr lang="en-US" smtClean="0"/>
              <a:t>Professional Wall Ovens</a:t>
            </a:r>
          </a:p>
          <a:p>
            <a:r>
              <a:rPr lang="en-US" smtClean="0"/>
              <a:t>Electric Wall Ovens</a:t>
            </a:r>
          </a:p>
          <a:p>
            <a:r>
              <a:rPr lang="en-US" smtClean="0"/>
              <a:t>Gas Wall Ovens</a:t>
            </a:r>
          </a:p>
        </p:txBody>
      </p:sp>
      <p:sp>
        <p:nvSpPr>
          <p:cNvPr id="27654" name="TextBox 7"/>
          <p:cNvSpPr txBox="1">
            <a:spLocks noChangeArrowheads="1"/>
          </p:cNvSpPr>
          <p:nvPr/>
        </p:nvSpPr>
        <p:spPr bwMode="auto">
          <a:xfrm>
            <a:off x="6096000" y="1066800"/>
            <a:ext cx="15224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latin typeface="Calibri" pitchFamily="34" charset="0"/>
              </a:rPr>
              <a:t>Ranges</a:t>
            </a:r>
          </a:p>
        </p:txBody>
      </p:sp>
      <p:sp>
        <p:nvSpPr>
          <p:cNvPr id="27655" name="TextBox 8"/>
          <p:cNvSpPr txBox="1">
            <a:spLocks noChangeArrowheads="1"/>
          </p:cNvSpPr>
          <p:nvPr/>
        </p:nvSpPr>
        <p:spPr bwMode="auto">
          <a:xfrm>
            <a:off x="5257800" y="1981200"/>
            <a:ext cx="3429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  Professional Range</a:t>
            </a:r>
          </a:p>
          <a:p>
            <a:pPr>
              <a:buFont typeface="Arial" charset="0"/>
              <a:buChar char="•"/>
            </a:pPr>
            <a:endParaRPr lang="en-US" sz="80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   Slide in Range</a:t>
            </a:r>
          </a:p>
          <a:p>
            <a:pPr>
              <a:buFont typeface="Arial" charset="0"/>
              <a:buChar char="•"/>
            </a:pPr>
            <a:endParaRPr lang="en-US" sz="80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   Drop in Range</a:t>
            </a:r>
          </a:p>
          <a:p>
            <a:pPr>
              <a:buFont typeface="Arial" charset="0"/>
              <a:buChar char="•"/>
            </a:pPr>
            <a:endParaRPr lang="en-US" sz="80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   Freestanding Range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 Cook Tops</a:t>
            </a:r>
          </a:p>
        </p:txBody>
      </p:sp>
      <p:pic>
        <p:nvPicPr>
          <p:cNvPr id="28674" name="Content Placeholder 7" descr="TH pro cook top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" y="1524000"/>
            <a:ext cx="3581400" cy="1524000"/>
          </a:xfrm>
        </p:spPr>
      </p:pic>
      <p:pic>
        <p:nvPicPr>
          <p:cNvPr id="28675" name="Picture 8" descr="mn pro cook top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219200"/>
            <a:ext cx="4343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Box 4"/>
          <p:cNvSpPr txBox="1">
            <a:spLocks noChangeArrowheads="1"/>
          </p:cNvSpPr>
          <p:nvPr/>
        </p:nvSpPr>
        <p:spPr bwMode="auto">
          <a:xfrm>
            <a:off x="914400" y="3505200"/>
            <a:ext cx="70866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   Most Expensive</a:t>
            </a:r>
          </a:p>
          <a:p>
            <a:pPr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   Widths of 36” – 54”</a:t>
            </a:r>
          </a:p>
          <a:p>
            <a:pPr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   Controls  on front panel</a:t>
            </a:r>
          </a:p>
          <a:p>
            <a:pPr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   All Burners are same BTU’s(Natural or LP)  </a:t>
            </a:r>
          </a:p>
          <a:p>
            <a:pPr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   Optional  Grill and Griddle</a:t>
            </a:r>
          </a:p>
          <a:p>
            <a:pPr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   Typically up to 6 burners on a 36” and 6 burners and                an optional Grill or Griddle on a 48”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mtClean="0"/>
              <a:t>Gas Cook Tops</a:t>
            </a:r>
          </a:p>
        </p:txBody>
      </p:sp>
      <p:pic>
        <p:nvPicPr>
          <p:cNvPr id="29698" name="Picture 2" descr="th gas cook top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371600"/>
            <a:ext cx="3429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 descr="ge 30 gas c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990600"/>
            <a:ext cx="3581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Box 4"/>
          <p:cNvSpPr txBox="1">
            <a:spLocks noChangeArrowheads="1"/>
          </p:cNvSpPr>
          <p:nvPr/>
        </p:nvSpPr>
        <p:spPr bwMode="auto">
          <a:xfrm>
            <a:off x="990600" y="3886200"/>
            <a:ext cx="66294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   Reasonably Priced</a:t>
            </a:r>
          </a:p>
          <a:p>
            <a:pPr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   Typical widths or 30” or 36”</a:t>
            </a:r>
          </a:p>
          <a:p>
            <a:pPr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   Controls  are on the unit</a:t>
            </a:r>
          </a:p>
          <a:p>
            <a:pPr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   Burners will have varying Strengths    </a:t>
            </a:r>
          </a:p>
          <a:p>
            <a:pPr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   Normally 4 burners on a 30” and 5 burners on a 36”, Bosch /Thermador has a 30” 5 burner</a:t>
            </a:r>
          </a:p>
          <a:p>
            <a:pPr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   Installation is into counter top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mtClean="0"/>
              <a:t>Electric Cook Tops</a:t>
            </a:r>
          </a:p>
        </p:txBody>
      </p:sp>
      <p:pic>
        <p:nvPicPr>
          <p:cNvPr id="30722" name="Picture 2" descr="th elec cook top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371600"/>
            <a:ext cx="39052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 descr="MCSA034347_CEM304FS_def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371600"/>
            <a:ext cx="3581400" cy="230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xtBox 4"/>
          <p:cNvSpPr txBox="1">
            <a:spLocks noChangeArrowheads="1"/>
          </p:cNvSpPr>
          <p:nvPr/>
        </p:nvSpPr>
        <p:spPr bwMode="auto">
          <a:xfrm>
            <a:off x="533400" y="3962400"/>
            <a:ext cx="83121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   Very Reasonably Priced</a:t>
            </a:r>
          </a:p>
          <a:p>
            <a:pPr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   Sizes will vary from 21” – 36” wide</a:t>
            </a:r>
          </a:p>
          <a:p>
            <a:pPr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   Controls are on unit  in either a Knob or Touch controls</a:t>
            </a:r>
          </a:p>
          <a:p>
            <a:pPr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   Burners will have varying  wattages</a:t>
            </a:r>
          </a:p>
          <a:p>
            <a:pPr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   30”  tops have 4 burners and the 36” top has 5 burners</a:t>
            </a:r>
          </a:p>
          <a:p>
            <a:pPr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   Installation is directly into counter top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Induction Cook Tops</a:t>
            </a:r>
          </a:p>
        </p:txBody>
      </p:sp>
      <p:pic>
        <p:nvPicPr>
          <p:cNvPr id="31746" name="Picture 2" descr="th inductio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1371600"/>
            <a:ext cx="3429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4" descr="CIT365GB_def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371600"/>
            <a:ext cx="405288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TextBox 5"/>
          <p:cNvSpPr txBox="1">
            <a:spLocks noChangeArrowheads="1"/>
          </p:cNvSpPr>
          <p:nvPr/>
        </p:nvSpPr>
        <p:spPr bwMode="auto">
          <a:xfrm>
            <a:off x="685800" y="3810000"/>
            <a:ext cx="79248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   Highest  Priced</a:t>
            </a:r>
          </a:p>
          <a:p>
            <a:pPr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   Sizes will be in widths of 30” and 36”</a:t>
            </a:r>
          </a:p>
          <a:p>
            <a:pPr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   Controls are touch  only</a:t>
            </a:r>
          </a:p>
          <a:p>
            <a:pPr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   Colors are Black or Mirror/metallic finishes</a:t>
            </a:r>
          </a:p>
          <a:p>
            <a:pPr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   Installation is directly into countertop</a:t>
            </a:r>
          </a:p>
          <a:p>
            <a:pPr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   Caution- Electrical requirements will vary by Manufacturer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smtClean="0"/>
              <a:t>Ovens – Basic Facts</a:t>
            </a:r>
          </a:p>
        </p:txBody>
      </p:sp>
      <p:sp>
        <p:nvSpPr>
          <p:cNvPr id="32770" name="TextBox 2"/>
          <p:cNvSpPr txBox="1">
            <a:spLocks noChangeArrowheads="1"/>
          </p:cNvSpPr>
          <p:nvPr/>
        </p:nvSpPr>
        <p:spPr bwMode="auto">
          <a:xfrm>
            <a:off x="457200" y="838200"/>
            <a:ext cx="81534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   Thermal Ovens (Electric)</a:t>
            </a:r>
          </a:p>
          <a:p>
            <a:pPr lvl="1"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   Least Expensive</a:t>
            </a:r>
          </a:p>
          <a:p>
            <a:pPr lvl="1"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   Bake element on bottom,  Broil element on Top</a:t>
            </a:r>
          </a:p>
          <a:p>
            <a:pPr lvl="1"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   Standard  Clean or Self Clean</a:t>
            </a:r>
          </a:p>
          <a:p>
            <a:pPr lvl="1">
              <a:buFont typeface="Arial" charset="0"/>
              <a:buChar char="•"/>
            </a:pPr>
            <a:endParaRPr lang="en-US" sz="2400">
              <a:latin typeface="Calibri" pitchFamily="34" charset="0"/>
            </a:endParaRPr>
          </a:p>
        </p:txBody>
      </p:sp>
      <p:sp>
        <p:nvSpPr>
          <p:cNvPr id="32771" name="TextBox 3"/>
          <p:cNvSpPr txBox="1">
            <a:spLocks noChangeArrowheads="1"/>
          </p:cNvSpPr>
          <p:nvPr/>
        </p:nvSpPr>
        <p:spPr bwMode="auto">
          <a:xfrm>
            <a:off x="533400" y="2362200"/>
            <a:ext cx="86106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   Regular/American Convection</a:t>
            </a:r>
          </a:p>
          <a:p>
            <a:pPr lvl="1"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   Middle of the road pricing</a:t>
            </a:r>
          </a:p>
          <a:p>
            <a:pPr lvl="1"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   Bake and Broil Element as well as a fan on the back wall to circulate air</a:t>
            </a:r>
          </a:p>
          <a:p>
            <a:pPr lvl="1"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   Typically only Self Clean</a:t>
            </a:r>
          </a:p>
          <a:p>
            <a:pPr lvl="1">
              <a:buFont typeface="Arial" charset="0"/>
              <a:buChar char="•"/>
            </a:pPr>
            <a:endParaRPr lang="en-US" sz="2400">
              <a:latin typeface="Calibri" pitchFamily="34" charset="0"/>
            </a:endParaRPr>
          </a:p>
        </p:txBody>
      </p:sp>
      <p:sp>
        <p:nvSpPr>
          <p:cNvPr id="32772" name="TextBox 4"/>
          <p:cNvSpPr txBox="1">
            <a:spLocks noChangeArrowheads="1"/>
          </p:cNvSpPr>
          <p:nvPr/>
        </p:nvSpPr>
        <p:spPr bwMode="auto">
          <a:xfrm>
            <a:off x="533400" y="4343400"/>
            <a:ext cx="83058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   True /European Convection</a:t>
            </a:r>
          </a:p>
          <a:p>
            <a:pPr lvl="1"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   Most Expensive</a:t>
            </a:r>
          </a:p>
          <a:p>
            <a:pPr lvl="1"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   Bake and Broil Element as well as a fan on the back wall   that will have a THIRD  Element  around the fan</a:t>
            </a:r>
          </a:p>
          <a:p>
            <a:pPr lvl="1"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   Only Self Clean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143000" y="0"/>
          <a:ext cx="6705600" cy="6858000"/>
        </p:xfrm>
        <a:graphic>
          <a:graphicData uri="http://schemas.openxmlformats.org/presentationml/2006/ole">
            <p:oleObj spid="_x0000_s1026" name="Document" r:id="rId3" imgW="6872357" imgH="8921845" progId="">
              <p:embed/>
            </p:oleObj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 Ovens</a:t>
            </a:r>
          </a:p>
        </p:txBody>
      </p:sp>
      <p:pic>
        <p:nvPicPr>
          <p:cNvPr id="33794" name="Picture 2" descr="mn pro ove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1752600"/>
            <a:ext cx="2209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 descr="th double ove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81000"/>
            <a:ext cx="1981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 descr="th oven mw comb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457200"/>
            <a:ext cx="2057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TextBox 5"/>
          <p:cNvSpPr txBox="1">
            <a:spLocks noChangeArrowheads="1"/>
          </p:cNvSpPr>
          <p:nvPr/>
        </p:nvSpPr>
        <p:spPr bwMode="auto">
          <a:xfrm>
            <a:off x="304800" y="3886200"/>
            <a:ext cx="85344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   Like with any Professional appliances, these are the most expensive in this  category</a:t>
            </a:r>
          </a:p>
          <a:p>
            <a:pPr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   Sizes will be 27” or 30” wide</a:t>
            </a:r>
          </a:p>
          <a:p>
            <a:pPr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   Controls are almost always Knobs,  Chefs choice</a:t>
            </a:r>
          </a:p>
          <a:p>
            <a:pPr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   Stainless Steel Only</a:t>
            </a:r>
          </a:p>
          <a:p>
            <a:pPr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   Thermal or Convection</a:t>
            </a:r>
          </a:p>
          <a:p>
            <a:pPr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   Caution – Electrical requirements will vary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Electric Ovens</a:t>
            </a:r>
          </a:p>
        </p:txBody>
      </p:sp>
      <p:pic>
        <p:nvPicPr>
          <p:cNvPr id="34818" name="Picture 2" descr="th ove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1828800"/>
            <a:ext cx="2133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 descr="memc30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381000"/>
            <a:ext cx="2133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 descr="me30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81000"/>
            <a:ext cx="2133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TextBox 5"/>
          <p:cNvSpPr txBox="1">
            <a:spLocks noChangeArrowheads="1"/>
          </p:cNvSpPr>
          <p:nvPr/>
        </p:nvSpPr>
        <p:spPr bwMode="auto">
          <a:xfrm>
            <a:off x="609600" y="3810000"/>
            <a:ext cx="78486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   Moderately priced , depending on Options</a:t>
            </a:r>
          </a:p>
          <a:p>
            <a:pPr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   Size 27” or 30” widths</a:t>
            </a:r>
          </a:p>
          <a:p>
            <a:pPr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   Controls – Touch or Knobs</a:t>
            </a:r>
          </a:p>
          <a:p>
            <a:pPr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   Color  SS,  Black , White and Clean Steel</a:t>
            </a:r>
          </a:p>
          <a:p>
            <a:pPr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   Thermal, Convection or True Convection</a:t>
            </a:r>
          </a:p>
          <a:p>
            <a:pPr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   Standard Clean or Self Clean</a:t>
            </a:r>
          </a:p>
          <a:p>
            <a:pPr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   Racks,  Bake element,(Hidden or not) ,Other  Options, Meat probe, Rotisserie  and even Steam!!</a:t>
            </a:r>
          </a:p>
          <a:p>
            <a:pPr>
              <a:buFont typeface="Arial" charset="0"/>
              <a:buChar char="•"/>
            </a:pPr>
            <a:endParaRPr lang="en-US" sz="24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/>
          <a:lstStyle/>
          <a:p>
            <a:r>
              <a:rPr lang="en-US" smtClean="0"/>
              <a:t>Ranges</a:t>
            </a:r>
          </a:p>
        </p:txBody>
      </p:sp>
      <p:sp>
        <p:nvSpPr>
          <p:cNvPr id="35842" name="TextBox 2"/>
          <p:cNvSpPr txBox="1">
            <a:spLocks noChangeArrowheads="1"/>
          </p:cNvSpPr>
          <p:nvPr/>
        </p:nvSpPr>
        <p:spPr bwMode="auto">
          <a:xfrm>
            <a:off x="0" y="2057400"/>
            <a:ext cx="914400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latin typeface="Calibri" pitchFamily="34" charset="0"/>
              </a:rPr>
              <a:t>Professional Ranges</a:t>
            </a:r>
          </a:p>
          <a:p>
            <a:pPr algn="ctr"/>
            <a:endParaRPr lang="en-US">
              <a:latin typeface="Calibri" pitchFamily="34" charset="0"/>
            </a:endParaRPr>
          </a:p>
          <a:p>
            <a:pPr algn="ctr"/>
            <a:r>
              <a:rPr lang="en-US" sz="3600">
                <a:latin typeface="Calibri" pitchFamily="34" charset="0"/>
              </a:rPr>
              <a:t>Slide in Ranges</a:t>
            </a:r>
          </a:p>
          <a:p>
            <a:pPr algn="ctr"/>
            <a:endParaRPr lang="en-US">
              <a:latin typeface="Calibri" pitchFamily="34" charset="0"/>
            </a:endParaRPr>
          </a:p>
          <a:p>
            <a:pPr algn="ctr"/>
            <a:r>
              <a:rPr lang="en-US" sz="3600">
                <a:latin typeface="Calibri" pitchFamily="34" charset="0"/>
              </a:rPr>
              <a:t>Drop in Ranges</a:t>
            </a:r>
          </a:p>
          <a:p>
            <a:pPr algn="ctr"/>
            <a:endParaRPr lang="en-US">
              <a:latin typeface="Calibri" pitchFamily="34" charset="0"/>
            </a:endParaRPr>
          </a:p>
          <a:p>
            <a:pPr algn="ctr"/>
            <a:r>
              <a:rPr lang="en-US" sz="3600">
                <a:latin typeface="Calibri" pitchFamily="34" charset="0"/>
              </a:rPr>
              <a:t>Free Standing Ranges</a:t>
            </a:r>
          </a:p>
          <a:p>
            <a:endParaRPr lang="en-US" sz="24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Range - Basic</a:t>
            </a:r>
          </a:p>
        </p:txBody>
      </p:sp>
      <p:sp>
        <p:nvSpPr>
          <p:cNvPr id="36866" name="TextBox 2"/>
          <p:cNvSpPr txBox="1">
            <a:spLocks noChangeArrowheads="1"/>
          </p:cNvSpPr>
          <p:nvPr/>
        </p:nvSpPr>
        <p:spPr bwMode="auto">
          <a:xfrm>
            <a:off x="457200" y="1295400"/>
            <a:ext cx="8305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   All Gas</a:t>
            </a:r>
          </a:p>
          <a:p>
            <a:pPr lvl="1"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   Will come in Natural Gas or can be converted to Liquid Propane(LP)</a:t>
            </a:r>
          </a:p>
        </p:txBody>
      </p:sp>
      <p:sp>
        <p:nvSpPr>
          <p:cNvPr id="36867" name="TextBox 3"/>
          <p:cNvSpPr txBox="1">
            <a:spLocks noChangeArrowheads="1"/>
          </p:cNvSpPr>
          <p:nvPr/>
        </p:nvSpPr>
        <p:spPr bwMode="auto">
          <a:xfrm>
            <a:off x="457200" y="2667000"/>
            <a:ext cx="8153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   All Electric</a:t>
            </a:r>
          </a:p>
          <a:p>
            <a:pPr lvl="1"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   Will require purchase  of a power cord, either 3 prong or four prong</a:t>
            </a:r>
          </a:p>
        </p:txBody>
      </p:sp>
      <p:sp>
        <p:nvSpPr>
          <p:cNvPr id="36868" name="TextBox 4"/>
          <p:cNvSpPr txBox="1">
            <a:spLocks noChangeArrowheads="1"/>
          </p:cNvSpPr>
          <p:nvPr/>
        </p:nvSpPr>
        <p:spPr bwMode="auto">
          <a:xfrm>
            <a:off x="533400" y="3886200"/>
            <a:ext cx="9321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   Dual Fuel</a:t>
            </a:r>
          </a:p>
          <a:p>
            <a:pPr lvl="1"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   Gas Cooking Surface with an electric oven(True Convection)</a:t>
            </a:r>
          </a:p>
          <a:p>
            <a:pPr>
              <a:buFont typeface="Arial" charset="0"/>
              <a:buChar char="•"/>
            </a:pPr>
            <a:endParaRPr lang="en-US" sz="2400">
              <a:latin typeface="Calibri" pitchFamily="34" charset="0"/>
            </a:endParaRPr>
          </a:p>
        </p:txBody>
      </p:sp>
      <p:sp>
        <p:nvSpPr>
          <p:cNvPr id="36869" name="TextBox 5"/>
          <p:cNvSpPr txBox="1">
            <a:spLocks noChangeArrowheads="1"/>
          </p:cNvSpPr>
          <p:nvPr/>
        </p:nvSpPr>
        <p:spPr bwMode="auto">
          <a:xfrm>
            <a:off x="609600" y="4953000"/>
            <a:ext cx="8534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   Induction</a:t>
            </a:r>
          </a:p>
          <a:p>
            <a:pPr lvl="1"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  Will have a Electric Oven(True Convection)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/>
              <a:t>Pro Ranges</a:t>
            </a:r>
          </a:p>
        </p:txBody>
      </p:sp>
      <p:pic>
        <p:nvPicPr>
          <p:cNvPr id="37890" name="Picture 2" descr="ge pro range 4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381000"/>
            <a:ext cx="3276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 descr="PRL366EG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295400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TextBox 4"/>
          <p:cNvSpPr txBox="1">
            <a:spLocks noChangeArrowheads="1"/>
          </p:cNvSpPr>
          <p:nvPr/>
        </p:nvSpPr>
        <p:spPr bwMode="auto">
          <a:xfrm>
            <a:off x="304800" y="3352800"/>
            <a:ext cx="88392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   Most Expensive</a:t>
            </a:r>
          </a:p>
          <a:p>
            <a:pPr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   Size will start at 30” – 48”</a:t>
            </a:r>
          </a:p>
          <a:p>
            <a:pPr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   BIG, BOLD &amp; STAINLESS</a:t>
            </a:r>
          </a:p>
          <a:p>
            <a:pPr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   All Gas or Dual Fuel,  Natural or LP   </a:t>
            </a:r>
          </a:p>
          <a:p>
            <a:pPr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Cooking surface is always Gas,  with all burners having same power</a:t>
            </a:r>
          </a:p>
          <a:p>
            <a:r>
              <a:rPr lang="en-US" sz="2400">
                <a:latin typeface="Calibri" pitchFamily="34" charset="0"/>
              </a:rPr>
              <a:t>36” up to 6 burners(options), with 48” having up to 6 burners as well with options</a:t>
            </a:r>
          </a:p>
          <a:p>
            <a:pPr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   Ovens are either gas or electric, Thermal (typically the second oven)or True convection</a:t>
            </a:r>
          </a:p>
          <a:p>
            <a:pPr>
              <a:buFont typeface="Arial" charset="0"/>
              <a:buChar char="•"/>
            </a:pPr>
            <a:endParaRPr lang="en-US" sz="24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Slide – In  Range</a:t>
            </a:r>
            <a:endParaRPr lang="en-US" dirty="0"/>
          </a:p>
        </p:txBody>
      </p:sp>
      <p:sp>
        <p:nvSpPr>
          <p:cNvPr id="38914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8915" name="Content Placeholder 5"/>
          <p:cNvSpPr>
            <a:spLocks noGrp="1"/>
          </p:cNvSpPr>
          <p:nvPr>
            <p:ph sz="half" idx="2"/>
          </p:nvPr>
        </p:nvSpPr>
        <p:spPr>
          <a:xfrm>
            <a:off x="304800" y="4876800"/>
            <a:ext cx="3581400" cy="1249363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38916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3886200" y="838200"/>
            <a:ext cx="4422775" cy="457200"/>
          </a:xfrm>
        </p:spPr>
        <p:txBody>
          <a:bodyPr/>
          <a:lstStyle/>
          <a:p>
            <a:r>
              <a:rPr lang="en-US" smtClean="0"/>
              <a:t>Features:</a:t>
            </a:r>
          </a:p>
        </p:txBody>
      </p:sp>
      <p:sp>
        <p:nvSpPr>
          <p:cNvPr id="38917" name="Content Placeholder 7"/>
          <p:cNvSpPr>
            <a:spLocks noGrp="1"/>
          </p:cNvSpPr>
          <p:nvPr>
            <p:ph sz="quarter" idx="4"/>
          </p:nvPr>
        </p:nvSpPr>
        <p:spPr>
          <a:xfrm>
            <a:off x="3810000" y="1295400"/>
            <a:ext cx="5334000" cy="4830763"/>
          </a:xfrm>
        </p:spPr>
        <p:txBody>
          <a:bodyPr/>
          <a:lstStyle/>
          <a:p>
            <a:r>
              <a:rPr lang="en-US" sz="2000" smtClean="0"/>
              <a:t>Highest priced , depending on Options</a:t>
            </a:r>
          </a:p>
          <a:p>
            <a:r>
              <a:rPr lang="en-US" sz="2000" smtClean="0"/>
              <a:t> Size - 30” widths</a:t>
            </a:r>
          </a:p>
          <a:p>
            <a:r>
              <a:rPr lang="en-US" sz="2000" smtClean="0"/>
              <a:t>Knob Controls  for Surface top and touch controls for oven  are on the front</a:t>
            </a:r>
          </a:p>
          <a:p>
            <a:r>
              <a:rPr lang="en-US" sz="2000" smtClean="0"/>
              <a:t> Color  SS,  Black , White and   Clean Steel</a:t>
            </a:r>
          </a:p>
          <a:p>
            <a:r>
              <a:rPr lang="en-US" sz="2000" smtClean="0"/>
              <a:t>Thermal, Convection or True Convection</a:t>
            </a:r>
          </a:p>
          <a:p>
            <a:r>
              <a:rPr lang="en-US" sz="2000" smtClean="0"/>
              <a:t>Standard Clean or Self Clean</a:t>
            </a:r>
          </a:p>
          <a:p>
            <a:r>
              <a:rPr lang="en-US" sz="2000" smtClean="0"/>
              <a:t>Racks,  Bake element,(Hidden or not), Other  Options, Meat probe, Rotisserie  and even Steam!!</a:t>
            </a:r>
          </a:p>
          <a:p>
            <a:r>
              <a:rPr lang="en-US" sz="2000" smtClean="0"/>
              <a:t>Clean look, will sit on counter top</a:t>
            </a:r>
          </a:p>
          <a:p>
            <a:r>
              <a:rPr lang="en-US" sz="2000" smtClean="0"/>
              <a:t>ADA approved</a:t>
            </a:r>
          </a:p>
          <a:p>
            <a:r>
              <a:rPr lang="en-US" sz="2000" smtClean="0"/>
              <a:t>Installation will require to cut counter top, will require a power cord</a:t>
            </a:r>
          </a:p>
          <a:p>
            <a:r>
              <a:rPr lang="en-US" sz="2000" smtClean="0"/>
              <a:t>Unit will actually stand on floor as well</a:t>
            </a:r>
          </a:p>
        </p:txBody>
      </p:sp>
      <p:pic>
        <p:nvPicPr>
          <p:cNvPr id="38918" name="Picture 2" descr="ge slide i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0"/>
            <a:ext cx="3276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Drop in Ranges</a:t>
            </a:r>
          </a:p>
        </p:txBody>
      </p:sp>
      <p:sp>
        <p:nvSpPr>
          <p:cNvPr id="39938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9939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9940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457200"/>
          </a:xfrm>
        </p:spPr>
        <p:txBody>
          <a:bodyPr/>
          <a:lstStyle/>
          <a:p>
            <a:r>
              <a:rPr lang="en-US" smtClean="0"/>
              <a:t>Features: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45025" y="1600200"/>
            <a:ext cx="4194175" cy="4525963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Similar in cost to Slide  In,  Few options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27” or 30” widths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Knob Controls  for Surface top and touch controls for oven  are on the front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 Color  SS,  Black and White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Thermal or  True Convection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Standard Clean or Self Clean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Unit will sit on Cabinets,  most costly installation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ADA Approved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39942" name="Picture 2" descr="ge drop i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76400"/>
            <a:ext cx="3276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Free Standing Ranges</a:t>
            </a:r>
            <a:endParaRPr lang="en-US" dirty="0"/>
          </a:p>
        </p:txBody>
      </p:sp>
      <p:sp>
        <p:nvSpPr>
          <p:cNvPr id="40962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0963" name="Content Placeholder 5"/>
          <p:cNvSpPr>
            <a:spLocks noGrp="1"/>
          </p:cNvSpPr>
          <p:nvPr>
            <p:ph sz="half" idx="2"/>
          </p:nvPr>
        </p:nvSpPr>
        <p:spPr>
          <a:xfrm>
            <a:off x="304800" y="4724400"/>
            <a:ext cx="3505200" cy="1600200"/>
          </a:xfrm>
        </p:spPr>
        <p:txBody>
          <a:bodyPr/>
          <a:lstStyle/>
          <a:p>
            <a:r>
              <a:rPr lang="en-US" smtClean="0"/>
              <a:t>Racks,  Bake element, (Hidden </a:t>
            </a:r>
            <a:r>
              <a:rPr lang="en-US" sz="2200" smtClean="0"/>
              <a:t>or</a:t>
            </a:r>
            <a:r>
              <a:rPr lang="en-US" smtClean="0"/>
              <a:t> not), Other  Options, Meat probe </a:t>
            </a:r>
          </a:p>
          <a:p>
            <a:endParaRPr lang="en-US" smtClean="0"/>
          </a:p>
        </p:txBody>
      </p:sp>
      <p:sp>
        <p:nvSpPr>
          <p:cNvPr id="40964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3962400" y="1066800"/>
            <a:ext cx="4270375" cy="457200"/>
          </a:xfrm>
        </p:spPr>
        <p:txBody>
          <a:bodyPr/>
          <a:lstStyle/>
          <a:p>
            <a:r>
              <a:rPr lang="en-US" smtClean="0"/>
              <a:t>Features: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3886200" y="1524000"/>
            <a:ext cx="4800600" cy="4602163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Least expensive of the Range options and more options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Sizes are 20”, 24” and 30” widths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Knob Controls  for Surface top and touch controls for oven  are on the back panel , Gas tops will have controls on front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Color  SS,  Black Bisque, Clean Steel and White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Thermal , Convection or  True Convection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Standard Clean or Self Clean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Induction, Gas, Dual Fuel, Electric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Installation, easiest and cheapest to install,  will require a power cord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40966" name="Picture 3" descr="ge fs ga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371600"/>
            <a:ext cx="3124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mtClean="0"/>
              <a:t>Ventilation</a:t>
            </a:r>
          </a:p>
        </p:txBody>
      </p:sp>
      <p:sp>
        <p:nvSpPr>
          <p:cNvPr id="41986" name="TextBox 2"/>
          <p:cNvSpPr txBox="1">
            <a:spLocks noChangeArrowheads="1"/>
          </p:cNvSpPr>
          <p:nvPr/>
        </p:nvSpPr>
        <p:spPr bwMode="auto">
          <a:xfrm>
            <a:off x="457200" y="5257800"/>
            <a:ext cx="62706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   Down Drafts</a:t>
            </a:r>
          </a:p>
          <a:p>
            <a:pPr lvl="1"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   Least effective of venting systems</a:t>
            </a:r>
          </a:p>
        </p:txBody>
      </p:sp>
      <p:sp>
        <p:nvSpPr>
          <p:cNvPr id="41987" name="TextBox 3"/>
          <p:cNvSpPr txBox="1">
            <a:spLocks noChangeArrowheads="1"/>
          </p:cNvSpPr>
          <p:nvPr/>
        </p:nvSpPr>
        <p:spPr bwMode="auto">
          <a:xfrm>
            <a:off x="457200" y="1143000"/>
            <a:ext cx="55038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   Professional  Hood</a:t>
            </a:r>
          </a:p>
          <a:p>
            <a:pPr lvl="1"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   Most effective type</a:t>
            </a:r>
          </a:p>
        </p:txBody>
      </p:sp>
      <p:sp>
        <p:nvSpPr>
          <p:cNvPr id="41988" name="TextBox 4"/>
          <p:cNvSpPr txBox="1">
            <a:spLocks noChangeArrowheads="1"/>
          </p:cNvSpPr>
          <p:nvPr/>
        </p:nvSpPr>
        <p:spPr bwMode="auto">
          <a:xfrm>
            <a:off x="457200" y="1905000"/>
            <a:ext cx="68881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   Chimney/Wall /Designer Hood</a:t>
            </a:r>
          </a:p>
          <a:p>
            <a:pPr lvl="1"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    Accounts for the most sales    </a:t>
            </a:r>
          </a:p>
        </p:txBody>
      </p:sp>
      <p:sp>
        <p:nvSpPr>
          <p:cNvPr id="41989" name="TextBox 5"/>
          <p:cNvSpPr txBox="1">
            <a:spLocks noChangeArrowheads="1"/>
          </p:cNvSpPr>
          <p:nvPr/>
        </p:nvSpPr>
        <p:spPr bwMode="auto">
          <a:xfrm>
            <a:off x="457200" y="3581400"/>
            <a:ext cx="49942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   Under Cabinet Hood</a:t>
            </a:r>
          </a:p>
          <a:p>
            <a:pPr lvl="1"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   Most economical</a:t>
            </a:r>
          </a:p>
        </p:txBody>
      </p:sp>
      <p:sp>
        <p:nvSpPr>
          <p:cNvPr id="41990" name="TextBox 6"/>
          <p:cNvSpPr txBox="1">
            <a:spLocks noChangeArrowheads="1"/>
          </p:cNvSpPr>
          <p:nvPr/>
        </p:nvSpPr>
        <p:spPr bwMode="auto">
          <a:xfrm>
            <a:off x="457200" y="2743200"/>
            <a:ext cx="48434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   Island Hood</a:t>
            </a:r>
          </a:p>
          <a:p>
            <a:pPr lvl="1"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   Limited applications and styles</a:t>
            </a:r>
          </a:p>
        </p:txBody>
      </p:sp>
      <p:sp>
        <p:nvSpPr>
          <p:cNvPr id="41991" name="TextBox 8"/>
          <p:cNvSpPr txBox="1">
            <a:spLocks noChangeArrowheads="1"/>
          </p:cNvSpPr>
          <p:nvPr/>
        </p:nvSpPr>
        <p:spPr bwMode="auto">
          <a:xfrm>
            <a:off x="457200" y="4419600"/>
            <a:ext cx="54657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   OTR – Over the Range Microwave Vent</a:t>
            </a:r>
          </a:p>
          <a:p>
            <a:pPr lvl="1"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   Very common Application</a:t>
            </a:r>
          </a:p>
          <a:p>
            <a:endParaRPr lang="en-US" sz="24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Ventilation</a:t>
            </a:r>
          </a:p>
        </p:txBody>
      </p:sp>
      <p:sp>
        <p:nvSpPr>
          <p:cNvPr id="43010" name="TextBox 3"/>
          <p:cNvSpPr txBox="1">
            <a:spLocks noChangeArrowheads="1"/>
          </p:cNvSpPr>
          <p:nvPr/>
        </p:nvSpPr>
        <p:spPr bwMode="auto">
          <a:xfrm>
            <a:off x="762000" y="1371600"/>
            <a:ext cx="7620000" cy="377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alibri" pitchFamily="34" charset="0"/>
              </a:rPr>
              <a:t>The basic need for ventilation is simple,  CLEAN AIR!!!</a:t>
            </a:r>
          </a:p>
          <a:p>
            <a:endParaRPr lang="en-US" sz="1100">
              <a:latin typeface="Calibri" pitchFamily="34" charset="0"/>
            </a:endParaRPr>
          </a:p>
          <a:p>
            <a:r>
              <a:rPr lang="en-US" sz="2400">
                <a:latin typeface="Calibri" pitchFamily="34" charset="0"/>
              </a:rPr>
              <a:t>Proper ventilation is  important for the health and well being of the people in the house as well as your house itself.  </a:t>
            </a:r>
          </a:p>
          <a:p>
            <a:endParaRPr lang="en-US" sz="1200">
              <a:latin typeface="Calibri" pitchFamily="34" charset="0"/>
            </a:endParaRPr>
          </a:p>
          <a:p>
            <a:r>
              <a:rPr lang="en-US" sz="2400">
                <a:latin typeface="Calibri" pitchFamily="34" charset="0"/>
              </a:rPr>
              <a:t>Proper Ventilation will clean your air of Smoke, Odors, Grease and Moisture.  None of which is any good for your health.</a:t>
            </a:r>
          </a:p>
          <a:p>
            <a:endParaRPr lang="en-US" sz="2400">
              <a:latin typeface="Calibri" pitchFamily="34" charset="0"/>
            </a:endParaRPr>
          </a:p>
          <a:p>
            <a:r>
              <a:rPr lang="en-US" sz="2400">
                <a:latin typeface="Calibri" pitchFamily="34" charset="0"/>
              </a:rPr>
              <a:t>Majority of Sales is based on  Style and Design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1828800"/>
            <a:ext cx="7772400" cy="3940175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dirty="0" smtClean="0">
                <a:solidFill>
                  <a:srgbClr val="FF0000"/>
                </a:solidFill>
              </a:rPr>
              <a:t>Internet</a:t>
            </a:r>
            <a:r>
              <a:rPr lang="en-US" sz="5400" dirty="0" smtClean="0"/>
              <a:t> </a:t>
            </a:r>
            <a:br>
              <a:rPr lang="en-US" sz="5400" dirty="0" smtClean="0"/>
            </a:br>
            <a:r>
              <a:rPr lang="en-US" sz="5400" dirty="0" smtClean="0">
                <a:solidFill>
                  <a:srgbClr val="FFC000"/>
                </a:solidFill>
              </a:rPr>
              <a:t>consumer reports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>
                <a:solidFill>
                  <a:srgbClr val="FFFF00"/>
                </a:solidFill>
              </a:rPr>
              <a:t>Friends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>
                <a:solidFill>
                  <a:srgbClr val="00B050"/>
                </a:solidFill>
              </a:rPr>
              <a:t>Service People</a:t>
            </a:r>
            <a:endParaRPr lang="en-US" sz="5400" dirty="0">
              <a:solidFill>
                <a:srgbClr val="00B05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722313" y="685800"/>
            <a:ext cx="7772400" cy="990600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6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DO YOUR RESEARCH!!</a:t>
            </a:r>
            <a:endParaRPr lang="en-US" sz="6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Ventilation – Basic</a:t>
            </a:r>
          </a:p>
        </p:txBody>
      </p:sp>
      <p:sp>
        <p:nvSpPr>
          <p:cNvPr id="44034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153400" cy="247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alibri" pitchFamily="34" charset="0"/>
              </a:rPr>
              <a:t>Proper ventilation requires the hood to have the correct CFM’s for the cooking surface and maximum capture area</a:t>
            </a:r>
          </a:p>
          <a:p>
            <a:endParaRPr lang="en-US" sz="110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   Basic Calculator: </a:t>
            </a:r>
          </a:p>
          <a:p>
            <a:pPr lvl="1"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   Electric top 10 CFM/Inch , </a:t>
            </a:r>
          </a:p>
          <a:p>
            <a:pPr lvl="1"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   Gas Total BTU’s/100</a:t>
            </a:r>
          </a:p>
          <a:p>
            <a:pPr lvl="1">
              <a:buFont typeface="Arial" charset="0"/>
              <a:buChar char="•"/>
            </a:pPr>
            <a:endParaRPr lang="en-US" sz="2400">
              <a:latin typeface="Calibri" pitchFamily="34" charset="0"/>
            </a:endParaRPr>
          </a:p>
        </p:txBody>
      </p:sp>
      <p:sp>
        <p:nvSpPr>
          <p:cNvPr id="44035" name="TextBox 6"/>
          <p:cNvSpPr txBox="1">
            <a:spLocks noChangeArrowheads="1"/>
          </p:cNvSpPr>
          <p:nvPr/>
        </p:nvSpPr>
        <p:spPr bwMode="auto">
          <a:xfrm>
            <a:off x="609600" y="3429000"/>
            <a:ext cx="69405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alibri" pitchFamily="34" charset="0"/>
              </a:rPr>
              <a:t>I  always recommend as high a CFM blower as possible</a:t>
            </a:r>
          </a:p>
        </p:txBody>
      </p:sp>
      <p:sp>
        <p:nvSpPr>
          <p:cNvPr id="44036" name="TextBox 7"/>
          <p:cNvSpPr txBox="1">
            <a:spLocks noChangeArrowheads="1"/>
          </p:cNvSpPr>
          <p:nvPr/>
        </p:nvSpPr>
        <p:spPr bwMode="auto">
          <a:xfrm>
            <a:off x="533400" y="3962400"/>
            <a:ext cx="81534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alibri" pitchFamily="34" charset="0"/>
              </a:rPr>
              <a:t>Loudest appliance in the kitchen ,three types of Blowers</a:t>
            </a:r>
          </a:p>
          <a:p>
            <a:pPr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   Internal Blower – Attached directly to Hood,  Ability to recirculate, Limited size</a:t>
            </a:r>
          </a:p>
          <a:p>
            <a:pPr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   In-line Blower – Along the Ducting, Need attic or crawl space</a:t>
            </a:r>
          </a:p>
          <a:p>
            <a:pPr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   Exterior Blower – On outside of home, Maximum Size, quietest</a:t>
            </a:r>
          </a:p>
          <a:p>
            <a:pPr lvl="1"/>
            <a:r>
              <a:rPr lang="en-US" sz="2400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 Hoods</a:t>
            </a:r>
          </a:p>
        </p:txBody>
      </p:sp>
      <p:sp>
        <p:nvSpPr>
          <p:cNvPr id="45058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5059" name="Content Placeholder 6" descr="catImg-professional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0" y="2133600"/>
            <a:ext cx="2971800" cy="2949575"/>
          </a:xfrm>
        </p:spPr>
      </p:pic>
      <p:sp>
        <p:nvSpPr>
          <p:cNvPr id="45060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mtClean="0"/>
              <a:t>Features:</a:t>
            </a:r>
          </a:p>
        </p:txBody>
      </p:sp>
      <p:sp>
        <p:nvSpPr>
          <p:cNvPr id="45061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4225925"/>
          </a:xfrm>
        </p:spPr>
        <p:txBody>
          <a:bodyPr/>
          <a:lstStyle/>
          <a:p>
            <a:r>
              <a:rPr lang="en-US" smtClean="0"/>
              <a:t>Highest priced</a:t>
            </a:r>
          </a:p>
          <a:p>
            <a:r>
              <a:rPr lang="en-US" smtClean="0"/>
              <a:t>30” to 54” in width and 24” to 27” in depth</a:t>
            </a:r>
          </a:p>
          <a:p>
            <a:r>
              <a:rPr lang="en-US" smtClean="0"/>
              <a:t>Controls can be remotely mounted or on unit</a:t>
            </a:r>
          </a:p>
          <a:p>
            <a:r>
              <a:rPr lang="en-US" smtClean="0"/>
              <a:t>Stainless or Stainless</a:t>
            </a:r>
          </a:p>
          <a:p>
            <a:r>
              <a:rPr lang="en-US" smtClean="0"/>
              <a:t>Almost  always a remote blower,  inline or Exterior</a:t>
            </a:r>
          </a:p>
          <a:p>
            <a:r>
              <a:rPr lang="en-US" smtClean="0"/>
              <a:t>Usually greatest capture area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Built In Ventilation</a:t>
            </a:r>
          </a:p>
        </p:txBody>
      </p:sp>
      <p:sp>
        <p:nvSpPr>
          <p:cNvPr id="46082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6083" name="Content Placeholder 6" descr="bst insert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2286000"/>
            <a:ext cx="3810000" cy="3160713"/>
          </a:xfrm>
        </p:spPr>
      </p:pic>
      <p:sp>
        <p:nvSpPr>
          <p:cNvPr id="46084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mtClean="0"/>
              <a:t>Featrures:</a:t>
            </a:r>
          </a:p>
        </p:txBody>
      </p:sp>
      <p:sp>
        <p:nvSpPr>
          <p:cNvPr id="46085" name="Content Placeholder 5"/>
          <p:cNvSpPr>
            <a:spLocks noGrp="1"/>
          </p:cNvSpPr>
          <p:nvPr>
            <p:ph sz="quarter" idx="4"/>
          </p:nvPr>
        </p:nvSpPr>
        <p:spPr>
          <a:xfrm>
            <a:off x="4267200" y="2174875"/>
            <a:ext cx="4419600" cy="3951288"/>
          </a:xfrm>
        </p:spPr>
        <p:txBody>
          <a:bodyPr/>
          <a:lstStyle/>
          <a:p>
            <a:r>
              <a:rPr lang="en-US" smtClean="0"/>
              <a:t>Less expensive than Pro</a:t>
            </a:r>
          </a:p>
          <a:p>
            <a:r>
              <a:rPr lang="en-US" smtClean="0"/>
              <a:t>It is not finished so you will need to order cabinet panels</a:t>
            </a:r>
          </a:p>
          <a:p>
            <a:r>
              <a:rPr lang="en-US" smtClean="0"/>
              <a:t>Controls , Like pro remote or on unit</a:t>
            </a:r>
          </a:p>
          <a:p>
            <a:r>
              <a:rPr lang="en-US" smtClean="0"/>
              <a:t>Blower options,  Internal, In-Line or Exterior</a:t>
            </a:r>
          </a:p>
          <a:p>
            <a:r>
              <a:rPr lang="en-US" smtClean="0"/>
              <a:t>Very good capture area</a:t>
            </a:r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Chimney/Wall/Designer Hood</a:t>
            </a:r>
          </a:p>
        </p:txBody>
      </p:sp>
      <p:sp>
        <p:nvSpPr>
          <p:cNvPr id="47106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7107" name="Content Placeholder 6" descr="catImg-chimney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0" y="2514600"/>
            <a:ext cx="2971800" cy="2971800"/>
          </a:xfrm>
        </p:spPr>
      </p:pic>
      <p:sp>
        <p:nvSpPr>
          <p:cNvPr id="47108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mtClean="0"/>
              <a:t>Features:</a:t>
            </a:r>
          </a:p>
        </p:txBody>
      </p:sp>
      <p:sp>
        <p:nvSpPr>
          <p:cNvPr id="47109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mtClean="0"/>
              <a:t>Price is determined by design and style</a:t>
            </a:r>
          </a:p>
          <a:p>
            <a:r>
              <a:rPr lang="en-US" smtClean="0"/>
              <a:t>Sizes will vary from 30” to 48” in width,</a:t>
            </a:r>
          </a:p>
          <a:p>
            <a:r>
              <a:rPr lang="en-US" smtClean="0"/>
              <a:t>Controls , depending on hood is usually on unit,  higher end models can be done remotely</a:t>
            </a:r>
          </a:p>
          <a:p>
            <a:r>
              <a:rPr lang="en-US" smtClean="0"/>
              <a:t>Blower options, all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Island Hood</a:t>
            </a:r>
          </a:p>
        </p:txBody>
      </p:sp>
      <p:sp>
        <p:nvSpPr>
          <p:cNvPr id="48130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8131" name="Content Placeholder 6" descr="HPIB42HS_def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85800" y="3048000"/>
            <a:ext cx="3333750" cy="1552575"/>
          </a:xfrm>
        </p:spPr>
      </p:pic>
      <p:sp>
        <p:nvSpPr>
          <p:cNvPr id="48132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mtClean="0"/>
              <a:t>Features:</a:t>
            </a:r>
          </a:p>
        </p:txBody>
      </p:sp>
      <p:sp>
        <p:nvSpPr>
          <p:cNvPr id="48133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mtClean="0"/>
              <a:t>Price is determined by design and style</a:t>
            </a:r>
          </a:p>
          <a:p>
            <a:r>
              <a:rPr lang="en-US" smtClean="0"/>
              <a:t>Sizes will vary from 30” to 48” in width,</a:t>
            </a:r>
          </a:p>
          <a:p>
            <a:r>
              <a:rPr lang="en-US" smtClean="0"/>
              <a:t>Controls , depending on hood is usually on unit,  higher end models can be done remotely</a:t>
            </a:r>
          </a:p>
          <a:p>
            <a:r>
              <a:rPr lang="en-US" smtClean="0"/>
              <a:t>Blower options, all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Under Cabinet Hood</a:t>
            </a:r>
          </a:p>
        </p:txBody>
      </p:sp>
      <p:sp>
        <p:nvSpPr>
          <p:cNvPr id="49154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9155" name="Content Placeholder 6" descr="HMWN48FS_def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" y="2895600"/>
            <a:ext cx="3333750" cy="752475"/>
          </a:xfrm>
        </p:spPr>
      </p:pic>
      <p:sp>
        <p:nvSpPr>
          <p:cNvPr id="49156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mtClean="0"/>
              <a:t>Features:</a:t>
            </a:r>
          </a:p>
        </p:txBody>
      </p:sp>
      <p:sp>
        <p:nvSpPr>
          <p:cNvPr id="49157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mtClean="0"/>
              <a:t>Typically the least expensive </a:t>
            </a:r>
          </a:p>
          <a:p>
            <a:r>
              <a:rPr lang="en-US" smtClean="0"/>
              <a:t>Sizes will vary from 30” to 48” in width,</a:t>
            </a:r>
          </a:p>
          <a:p>
            <a:r>
              <a:rPr lang="en-US" smtClean="0"/>
              <a:t>Controls , depending on hood is usually on unit,  higher end models can be done remotely</a:t>
            </a:r>
          </a:p>
          <a:p>
            <a:r>
              <a:rPr lang="en-US" smtClean="0"/>
              <a:t>Blower options, all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OTR – Over The Range</a:t>
            </a:r>
          </a:p>
        </p:txBody>
      </p:sp>
      <p:sp>
        <p:nvSpPr>
          <p:cNvPr id="50178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0179" name="Content Placeholder 6" descr="ge otr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046288"/>
            <a:ext cx="3595688" cy="3744912"/>
          </a:xfrm>
        </p:spPr>
      </p:pic>
      <p:sp>
        <p:nvSpPr>
          <p:cNvPr id="5018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9200"/>
            <a:ext cx="4041775" cy="685800"/>
          </a:xfrm>
        </p:spPr>
        <p:txBody>
          <a:bodyPr/>
          <a:lstStyle/>
          <a:p>
            <a:r>
              <a:rPr lang="en-US" smtClean="0"/>
              <a:t>Features:</a:t>
            </a:r>
          </a:p>
        </p:txBody>
      </p:sp>
      <p:sp>
        <p:nvSpPr>
          <p:cNvPr id="50181" name="Content Placeholder 5"/>
          <p:cNvSpPr>
            <a:spLocks noGrp="1"/>
          </p:cNvSpPr>
          <p:nvPr>
            <p:ph sz="quarter" idx="4"/>
          </p:nvPr>
        </p:nvSpPr>
        <p:spPr>
          <a:xfrm>
            <a:off x="4267200" y="1905000"/>
            <a:ext cx="4572000" cy="4221163"/>
          </a:xfrm>
        </p:spPr>
        <p:txBody>
          <a:bodyPr/>
          <a:lstStyle/>
          <a:p>
            <a:r>
              <a:rPr lang="en-US" smtClean="0"/>
              <a:t>Inexpensive for Dual purpose</a:t>
            </a:r>
          </a:p>
          <a:p>
            <a:r>
              <a:rPr lang="en-US" smtClean="0"/>
              <a:t>Size  is 30” with one 36” option</a:t>
            </a:r>
          </a:p>
          <a:p>
            <a:r>
              <a:rPr lang="en-US" smtClean="0"/>
              <a:t>Blower size will vary form Manufacturer , but usually around 280 CFM</a:t>
            </a:r>
          </a:p>
          <a:p>
            <a:r>
              <a:rPr lang="en-US" smtClean="0"/>
              <a:t>Different types for different needs</a:t>
            </a:r>
          </a:p>
          <a:p>
            <a:r>
              <a:rPr lang="en-US" smtClean="0"/>
              <a:t>Recirculating option , very common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Down Draft Ventilation</a:t>
            </a:r>
          </a:p>
        </p:txBody>
      </p:sp>
      <p:sp>
        <p:nvSpPr>
          <p:cNvPr id="51202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1203" name="Content Placeholder 6" descr="UCVM30FS_def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2438400"/>
            <a:ext cx="3986213" cy="1751013"/>
          </a:xfrm>
        </p:spPr>
      </p:pic>
      <p:sp>
        <p:nvSpPr>
          <p:cNvPr id="5120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9200"/>
            <a:ext cx="4041775" cy="533400"/>
          </a:xfrm>
        </p:spPr>
        <p:txBody>
          <a:bodyPr/>
          <a:lstStyle/>
          <a:p>
            <a:r>
              <a:rPr lang="en-US" smtClean="0"/>
              <a:t>Features:</a:t>
            </a:r>
          </a:p>
        </p:txBody>
      </p:sp>
      <p:sp>
        <p:nvSpPr>
          <p:cNvPr id="51205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52600"/>
            <a:ext cx="4041775" cy="4800600"/>
          </a:xfrm>
        </p:spPr>
        <p:txBody>
          <a:bodyPr/>
          <a:lstStyle/>
          <a:p>
            <a:r>
              <a:rPr lang="en-US" smtClean="0"/>
              <a:t>Price is on higher side</a:t>
            </a:r>
          </a:p>
          <a:p>
            <a:r>
              <a:rPr lang="en-US" smtClean="0"/>
              <a:t>Size  30” or 36”</a:t>
            </a:r>
          </a:p>
          <a:p>
            <a:r>
              <a:rPr lang="en-US" smtClean="0"/>
              <a:t>Island application</a:t>
            </a:r>
          </a:p>
          <a:p>
            <a:r>
              <a:rPr lang="en-US" smtClean="0"/>
              <a:t>Blower options, all</a:t>
            </a:r>
          </a:p>
          <a:p>
            <a:r>
              <a:rPr lang="en-US" smtClean="0"/>
              <a:t>Thermador and Bosch have recirculating option</a:t>
            </a:r>
          </a:p>
          <a:p>
            <a:r>
              <a:rPr lang="en-US" smtClean="0"/>
              <a:t>Most intricate to install because we need to cut countertop.</a:t>
            </a:r>
          </a:p>
          <a:p>
            <a:r>
              <a:rPr lang="en-US" smtClean="0"/>
              <a:t>Least effective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Microwaves</a:t>
            </a:r>
          </a:p>
        </p:txBody>
      </p:sp>
      <p:sp>
        <p:nvSpPr>
          <p:cNvPr id="52226" name="TextBox 6"/>
          <p:cNvSpPr txBox="1">
            <a:spLocks noChangeArrowheads="1"/>
          </p:cNvSpPr>
          <p:nvPr/>
        </p:nvSpPr>
        <p:spPr bwMode="auto">
          <a:xfrm>
            <a:off x="685800" y="1371600"/>
            <a:ext cx="7620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alibri" pitchFamily="34" charset="0"/>
              </a:rPr>
              <a:t>Determining factors for  Microwaves :</a:t>
            </a:r>
          </a:p>
          <a:p>
            <a:pPr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   Wattage</a:t>
            </a:r>
          </a:p>
          <a:p>
            <a:pPr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   Capacity</a:t>
            </a:r>
          </a:p>
          <a:p>
            <a:endParaRPr lang="en-US" sz="2400">
              <a:latin typeface="Calibri" pitchFamily="34" charset="0"/>
            </a:endParaRPr>
          </a:p>
        </p:txBody>
      </p:sp>
      <p:sp>
        <p:nvSpPr>
          <p:cNvPr id="52227" name="TextBox 7"/>
          <p:cNvSpPr txBox="1">
            <a:spLocks noChangeArrowheads="1"/>
          </p:cNvSpPr>
          <p:nvPr/>
        </p:nvSpPr>
        <p:spPr bwMode="auto">
          <a:xfrm>
            <a:off x="685800" y="2667000"/>
            <a:ext cx="42433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alibri" pitchFamily="34" charset="0"/>
              </a:rPr>
              <a:t>Cooking Options:</a:t>
            </a:r>
          </a:p>
          <a:p>
            <a:pPr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   Convection</a:t>
            </a:r>
          </a:p>
          <a:p>
            <a:pPr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   Broiler</a:t>
            </a:r>
          </a:p>
        </p:txBody>
      </p:sp>
      <p:sp>
        <p:nvSpPr>
          <p:cNvPr id="52228" name="TextBox 8"/>
          <p:cNvSpPr txBox="1">
            <a:spLocks noChangeArrowheads="1"/>
          </p:cNvSpPr>
          <p:nvPr/>
        </p:nvSpPr>
        <p:spPr bwMode="auto">
          <a:xfrm>
            <a:off x="762000" y="4038600"/>
            <a:ext cx="425291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alibri" pitchFamily="34" charset="0"/>
              </a:rPr>
              <a:t>Application Options:</a:t>
            </a:r>
          </a:p>
          <a:p>
            <a:pPr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   Counter top</a:t>
            </a:r>
          </a:p>
          <a:p>
            <a:pPr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   Built In</a:t>
            </a:r>
          </a:p>
          <a:p>
            <a:pPr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   OTR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Microwaves</a:t>
            </a:r>
          </a:p>
        </p:txBody>
      </p:sp>
      <p:sp>
        <p:nvSpPr>
          <p:cNvPr id="53250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Built In </a:t>
            </a:r>
          </a:p>
        </p:txBody>
      </p:sp>
      <p:pic>
        <p:nvPicPr>
          <p:cNvPr id="53251" name="Content Placeholder 7" descr="ge built in micro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85800" y="2284413"/>
            <a:ext cx="3513138" cy="3659187"/>
          </a:xfrm>
        </p:spPr>
      </p:pic>
      <p:sp>
        <p:nvSpPr>
          <p:cNvPr id="53252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mtClean="0"/>
              <a:t>Counter top</a:t>
            </a:r>
          </a:p>
        </p:txBody>
      </p:sp>
      <p:pic>
        <p:nvPicPr>
          <p:cNvPr id="53253" name="Content Placeholder 8" descr="ge counter top micro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5257800" y="2667000"/>
            <a:ext cx="2895600" cy="31242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r>
              <a:rPr lang="en-US" sz="5400" smtClean="0"/>
              <a:t>Consideration</a:t>
            </a:r>
            <a:r>
              <a:rPr lang="en-US" sz="4800" smtClean="0"/>
              <a:t> Of Selections</a:t>
            </a:r>
          </a:p>
        </p:txBody>
      </p:sp>
      <p:sp>
        <p:nvSpPr>
          <p:cNvPr id="17410" name="TextBox 4"/>
          <p:cNvSpPr txBox="1">
            <a:spLocks noChangeArrowheads="1"/>
          </p:cNvSpPr>
          <p:nvPr/>
        </p:nvSpPr>
        <p:spPr bwMode="auto">
          <a:xfrm>
            <a:off x="990600" y="1371600"/>
            <a:ext cx="7162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>
                <a:latin typeface="Calibri" pitchFamily="34" charset="0"/>
              </a:rPr>
              <a:t>Types of Appliances</a:t>
            </a:r>
          </a:p>
        </p:txBody>
      </p:sp>
      <p:sp>
        <p:nvSpPr>
          <p:cNvPr id="17411" name="TextBox 5"/>
          <p:cNvSpPr txBox="1">
            <a:spLocks noChangeArrowheads="1"/>
          </p:cNvSpPr>
          <p:nvPr/>
        </p:nvSpPr>
        <p:spPr bwMode="auto">
          <a:xfrm>
            <a:off x="3124200" y="2209800"/>
            <a:ext cx="26162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latin typeface="Calibri" pitchFamily="34" charset="0"/>
              </a:rPr>
              <a:t>Refrigeration</a:t>
            </a:r>
          </a:p>
          <a:p>
            <a:r>
              <a:rPr lang="en-US" sz="3600">
                <a:latin typeface="Calibri" pitchFamily="34" charset="0"/>
              </a:rPr>
              <a:t>Cooking</a:t>
            </a:r>
          </a:p>
          <a:p>
            <a:r>
              <a:rPr lang="en-US" sz="3600">
                <a:latin typeface="Calibri" pitchFamily="34" charset="0"/>
              </a:rPr>
              <a:t>Ventilation</a:t>
            </a:r>
          </a:p>
          <a:p>
            <a:r>
              <a:rPr lang="en-US" sz="3600">
                <a:latin typeface="Calibri" pitchFamily="34" charset="0"/>
              </a:rPr>
              <a:t>MIcrowaves</a:t>
            </a:r>
          </a:p>
          <a:p>
            <a:r>
              <a:rPr lang="en-US" sz="3600">
                <a:latin typeface="Calibri" pitchFamily="34" charset="0"/>
              </a:rPr>
              <a:t>Dishwashers</a:t>
            </a:r>
          </a:p>
        </p:txBody>
      </p:sp>
      <p:sp>
        <p:nvSpPr>
          <p:cNvPr id="17412" name="TextBox 6"/>
          <p:cNvSpPr txBox="1">
            <a:spLocks noChangeArrowheads="1"/>
          </p:cNvSpPr>
          <p:nvPr/>
        </p:nvSpPr>
        <p:spPr bwMode="auto">
          <a:xfrm>
            <a:off x="1066800" y="5181600"/>
            <a:ext cx="59642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>
                <a:latin typeface="Calibri" pitchFamily="34" charset="0"/>
              </a:rPr>
              <a:t>Recap/Questions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92163"/>
          </a:xfrm>
        </p:spPr>
        <p:txBody>
          <a:bodyPr/>
          <a:lstStyle/>
          <a:p>
            <a:r>
              <a:rPr lang="en-US" smtClean="0"/>
              <a:t>Dishwashers</a:t>
            </a:r>
          </a:p>
        </p:txBody>
      </p:sp>
      <p:sp>
        <p:nvSpPr>
          <p:cNvPr id="54274" name="TextBox 6"/>
          <p:cNvSpPr txBox="1">
            <a:spLocks noChangeArrowheads="1"/>
          </p:cNvSpPr>
          <p:nvPr/>
        </p:nvSpPr>
        <p:spPr bwMode="auto">
          <a:xfrm>
            <a:off x="685800" y="990600"/>
            <a:ext cx="8001000" cy="696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alibri" pitchFamily="34" charset="0"/>
              </a:rPr>
              <a:t> Technology in Dishwashers have probably made the biggest</a:t>
            </a:r>
          </a:p>
          <a:p>
            <a:r>
              <a:rPr lang="en-US" sz="2400">
                <a:latin typeface="Calibri" pitchFamily="34" charset="0"/>
              </a:rPr>
              <a:t> improvements in all of the appliance world within  the last</a:t>
            </a:r>
          </a:p>
          <a:p>
            <a:r>
              <a:rPr lang="en-US" sz="2400">
                <a:latin typeface="Calibri" pitchFamily="34" charset="0"/>
              </a:rPr>
              <a:t> decade or so.</a:t>
            </a:r>
          </a:p>
          <a:p>
            <a:endParaRPr lang="en-US" sz="2400">
              <a:latin typeface="Calibri" pitchFamily="34" charset="0"/>
            </a:endParaRPr>
          </a:p>
          <a:p>
            <a:r>
              <a:rPr lang="en-US" sz="2400">
                <a:latin typeface="Calibri" pitchFamily="34" charset="0"/>
              </a:rPr>
              <a:t>They used to be the loudest, now they are probably the quietest Appliance in the kitchen.</a:t>
            </a:r>
          </a:p>
          <a:p>
            <a:endParaRPr lang="en-US" sz="2400">
              <a:latin typeface="Calibri" pitchFamily="34" charset="0"/>
            </a:endParaRPr>
          </a:p>
          <a:p>
            <a:r>
              <a:rPr lang="en-US" sz="2400">
                <a:latin typeface="Calibri" pitchFamily="34" charset="0"/>
              </a:rPr>
              <a:t>They are very  energy efficient and use very little water.  The </a:t>
            </a:r>
          </a:p>
          <a:p>
            <a:endParaRPr lang="en-US" sz="2400">
              <a:latin typeface="Calibri" pitchFamily="34" charset="0"/>
            </a:endParaRPr>
          </a:p>
          <a:p>
            <a:r>
              <a:rPr lang="en-US" sz="2400">
                <a:latin typeface="Calibri" pitchFamily="34" charset="0"/>
              </a:rPr>
              <a:t>Bosch units will use less than 3 gallons of water for a full load.</a:t>
            </a:r>
          </a:p>
          <a:p>
            <a:pPr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  Two types of Dishwashers:</a:t>
            </a:r>
          </a:p>
          <a:p>
            <a:pPr lvl="1"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   American style - Heating element, food grinder</a:t>
            </a:r>
          </a:p>
          <a:p>
            <a:pPr lvl="1"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   European Style – Internal water heater,  Condensation</a:t>
            </a:r>
          </a:p>
          <a:p>
            <a:pPr lvl="1"/>
            <a:r>
              <a:rPr lang="en-US" sz="2400">
                <a:latin typeface="Calibri" pitchFamily="34" charset="0"/>
              </a:rPr>
              <a:t> drying.</a:t>
            </a:r>
          </a:p>
          <a:p>
            <a:pPr lvl="1"/>
            <a:endParaRPr lang="en-US" sz="240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endParaRPr lang="en-US" sz="2400">
              <a:latin typeface="Calibri" pitchFamily="34" charset="0"/>
            </a:endParaRPr>
          </a:p>
          <a:p>
            <a:endParaRPr lang="en-US" sz="2400">
              <a:latin typeface="Calibri" pitchFamily="34" charset="0"/>
            </a:endParaRPr>
          </a:p>
          <a:p>
            <a:endParaRPr lang="en-US" sz="24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Dishwasher</a:t>
            </a:r>
          </a:p>
        </p:txBody>
      </p:sp>
      <p:pic>
        <p:nvPicPr>
          <p:cNvPr id="55298" name="Content Placeholder 10" descr="SHX33M05UC_def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5800" y="1981200"/>
            <a:ext cx="2819400" cy="3352800"/>
          </a:xfrm>
        </p:spPr>
      </p:pic>
      <p:sp>
        <p:nvSpPr>
          <p:cNvPr id="55299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mtClean="0"/>
              <a:t>Higher cost</a:t>
            </a:r>
          </a:p>
          <a:p>
            <a:r>
              <a:rPr lang="en-US" smtClean="0"/>
              <a:t>Size 18” and 24” widths</a:t>
            </a:r>
          </a:p>
          <a:p>
            <a:r>
              <a:rPr lang="en-US" smtClean="0"/>
              <a:t>Hidden controls</a:t>
            </a:r>
          </a:p>
          <a:p>
            <a:r>
              <a:rPr lang="en-US" smtClean="0"/>
              <a:t>Higher end models :</a:t>
            </a:r>
          </a:p>
          <a:p>
            <a:pPr lvl="1"/>
            <a:r>
              <a:rPr lang="en-US" smtClean="0"/>
              <a:t>Quieter</a:t>
            </a:r>
          </a:p>
          <a:p>
            <a:pPr lvl="1"/>
            <a:r>
              <a:rPr lang="en-US" smtClean="0"/>
              <a:t>More cycles</a:t>
            </a:r>
          </a:p>
          <a:p>
            <a:pPr lvl="1"/>
            <a:r>
              <a:rPr lang="en-US" smtClean="0"/>
              <a:t>More water efficient</a:t>
            </a:r>
          </a:p>
          <a:p>
            <a:r>
              <a:rPr lang="en-US" smtClean="0"/>
              <a:t>Tubs </a:t>
            </a:r>
          </a:p>
          <a:p>
            <a:pPr lvl="1"/>
            <a:r>
              <a:rPr lang="en-US" smtClean="0"/>
              <a:t>Stainless or Plastic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Dishwasher</a:t>
            </a:r>
          </a:p>
        </p:txBody>
      </p:sp>
      <p:pic>
        <p:nvPicPr>
          <p:cNvPr id="56322" name="Content Placeholder 4" descr="SHE68E05UC_def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3000" y="2103438"/>
            <a:ext cx="2590800" cy="3419475"/>
          </a:xfrm>
        </p:spPr>
      </p:pic>
      <p:sp>
        <p:nvSpPr>
          <p:cNvPr id="56323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mtClean="0"/>
              <a:t>Most cost efficient</a:t>
            </a:r>
          </a:p>
          <a:p>
            <a:r>
              <a:rPr lang="en-US" smtClean="0"/>
              <a:t>Size 18” and 24” widths</a:t>
            </a:r>
          </a:p>
          <a:p>
            <a:r>
              <a:rPr lang="en-US" smtClean="0"/>
              <a:t>Controls on front</a:t>
            </a:r>
          </a:p>
          <a:p>
            <a:r>
              <a:rPr lang="en-US" smtClean="0"/>
              <a:t>Higher end models :</a:t>
            </a:r>
          </a:p>
          <a:p>
            <a:pPr lvl="1"/>
            <a:r>
              <a:rPr lang="en-US" smtClean="0"/>
              <a:t>Quieter</a:t>
            </a:r>
          </a:p>
          <a:p>
            <a:pPr lvl="1"/>
            <a:r>
              <a:rPr lang="en-US" smtClean="0"/>
              <a:t>More cycles</a:t>
            </a:r>
          </a:p>
          <a:p>
            <a:pPr lvl="1"/>
            <a:r>
              <a:rPr lang="en-US" smtClean="0"/>
              <a:t>More water efficient</a:t>
            </a:r>
          </a:p>
          <a:p>
            <a:r>
              <a:rPr lang="en-US" smtClean="0"/>
              <a:t>Tubs </a:t>
            </a:r>
          </a:p>
          <a:p>
            <a:pPr lvl="1"/>
            <a:r>
              <a:rPr lang="en-US" smtClean="0"/>
              <a:t>Stainless or Plastic</a:t>
            </a:r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447800"/>
          </a:xfrm>
        </p:spPr>
        <p:txBody>
          <a:bodyPr/>
          <a:lstStyle/>
          <a:p>
            <a:r>
              <a:rPr lang="en-US" sz="6600" smtClean="0"/>
              <a:t>Appliance 101</a:t>
            </a:r>
          </a:p>
        </p:txBody>
      </p:sp>
      <p:sp>
        <p:nvSpPr>
          <p:cNvPr id="18434" name="TextBox 2"/>
          <p:cNvSpPr txBox="1">
            <a:spLocks noChangeArrowheads="1"/>
          </p:cNvSpPr>
          <p:nvPr/>
        </p:nvSpPr>
        <p:spPr bwMode="auto">
          <a:xfrm rot="10800000" flipV="1">
            <a:off x="533400" y="3170238"/>
            <a:ext cx="80010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>
                <a:latin typeface="Calibri" pitchFamily="34" charset="0"/>
              </a:rPr>
              <a:t>“WE CAN CUT WOOD,</a:t>
            </a:r>
          </a:p>
          <a:p>
            <a:pPr algn="ctr"/>
            <a:r>
              <a:rPr lang="en-US" sz="4800">
                <a:latin typeface="Calibri" pitchFamily="34" charset="0"/>
              </a:rPr>
              <a:t>BUT WE CAN’T CUT METAL”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txBody>
          <a:bodyPr/>
          <a:lstStyle/>
          <a:p>
            <a:r>
              <a:rPr lang="en-US" sz="5400" smtClean="0"/>
              <a:t>Considerations in Selecting </a:t>
            </a:r>
            <a:br>
              <a:rPr lang="en-US" sz="5400" smtClean="0"/>
            </a:br>
            <a:r>
              <a:rPr lang="en-US" sz="5400" smtClean="0"/>
              <a:t>Your NEW Appliances</a:t>
            </a:r>
          </a:p>
        </p:txBody>
      </p:sp>
      <p:sp>
        <p:nvSpPr>
          <p:cNvPr id="19458" name="TextBox 2"/>
          <p:cNvSpPr txBox="1">
            <a:spLocks noChangeArrowheads="1"/>
          </p:cNvSpPr>
          <p:nvPr/>
        </p:nvSpPr>
        <p:spPr bwMode="auto">
          <a:xfrm>
            <a:off x="1371600" y="2590800"/>
            <a:ext cx="62484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>
                <a:latin typeface="Calibri" pitchFamily="34" charset="0"/>
              </a:rPr>
              <a:t>SPACE</a:t>
            </a:r>
          </a:p>
          <a:p>
            <a:pPr algn="ctr"/>
            <a:r>
              <a:rPr lang="en-US" sz="4400">
                <a:latin typeface="Calibri" pitchFamily="34" charset="0"/>
              </a:rPr>
              <a:t>FUNCTION</a:t>
            </a:r>
          </a:p>
          <a:p>
            <a:pPr algn="ctr"/>
            <a:r>
              <a:rPr lang="en-US" sz="4400">
                <a:latin typeface="Calibri" pitchFamily="34" charset="0"/>
              </a:rPr>
              <a:t>COST</a:t>
            </a:r>
          </a:p>
          <a:p>
            <a:pPr algn="ctr"/>
            <a:r>
              <a:rPr lang="en-US" sz="4400">
                <a:latin typeface="Calibri" pitchFamily="34" charset="0"/>
              </a:rPr>
              <a:t>APPLICATION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143000"/>
          </a:xfrm>
        </p:spPr>
        <p:txBody>
          <a:bodyPr/>
          <a:lstStyle/>
          <a:p>
            <a:r>
              <a:rPr lang="en-US" sz="3600" smtClean="0"/>
              <a:t>Will it fit/work in my kitchen design?</a:t>
            </a:r>
          </a:p>
        </p:txBody>
      </p:sp>
      <p:sp>
        <p:nvSpPr>
          <p:cNvPr id="20482" name="TextBox 3"/>
          <p:cNvSpPr txBox="1">
            <a:spLocks noChangeArrowheads="1"/>
          </p:cNvSpPr>
          <p:nvPr/>
        </p:nvSpPr>
        <p:spPr bwMode="auto">
          <a:xfrm>
            <a:off x="1295400" y="2895600"/>
            <a:ext cx="66595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latin typeface="Calibri" pitchFamily="34" charset="0"/>
              </a:rPr>
              <a:t>Is it something that I will be using?</a:t>
            </a:r>
          </a:p>
        </p:txBody>
      </p:sp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2895600" y="4267200"/>
            <a:ext cx="36099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latin typeface="Calibri" pitchFamily="34" charset="0"/>
              </a:rPr>
              <a:t>Is it in my budget?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smtClean="0"/>
              <a:t>REFRIGERATION</a:t>
            </a:r>
          </a:p>
        </p:txBody>
      </p:sp>
      <p:sp>
        <p:nvSpPr>
          <p:cNvPr id="21506" name="TextBox 2"/>
          <p:cNvSpPr txBox="1">
            <a:spLocks noChangeArrowheads="1"/>
          </p:cNvSpPr>
          <p:nvPr/>
        </p:nvSpPr>
        <p:spPr bwMode="auto">
          <a:xfrm>
            <a:off x="2514600" y="1752600"/>
            <a:ext cx="39052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>
                <a:latin typeface="Calibri" pitchFamily="34" charset="0"/>
              </a:rPr>
              <a:t>Built-In</a:t>
            </a:r>
          </a:p>
        </p:txBody>
      </p:sp>
      <p:sp>
        <p:nvSpPr>
          <p:cNvPr id="21507" name="TextBox 4"/>
          <p:cNvSpPr txBox="1">
            <a:spLocks noChangeArrowheads="1"/>
          </p:cNvSpPr>
          <p:nvPr/>
        </p:nvSpPr>
        <p:spPr bwMode="auto">
          <a:xfrm>
            <a:off x="1752600" y="3276600"/>
            <a:ext cx="59229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>
                <a:latin typeface="Calibri" pitchFamily="34" charset="0"/>
              </a:rPr>
              <a:t>Custom/Cabinet Depth</a:t>
            </a:r>
          </a:p>
        </p:txBody>
      </p:sp>
      <p:sp>
        <p:nvSpPr>
          <p:cNvPr id="21508" name="TextBox 5"/>
          <p:cNvSpPr txBox="1">
            <a:spLocks noChangeArrowheads="1"/>
          </p:cNvSpPr>
          <p:nvPr/>
        </p:nvSpPr>
        <p:spPr bwMode="auto">
          <a:xfrm>
            <a:off x="1905000" y="4800600"/>
            <a:ext cx="56626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>
                <a:latin typeface="Calibri" pitchFamily="34" charset="0"/>
              </a:rPr>
              <a:t>Freestanding/Full Size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6096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Types Of Refrigerators</a:t>
            </a:r>
            <a:endParaRPr lang="en-US" dirty="0"/>
          </a:p>
        </p:txBody>
      </p:sp>
      <p:sp>
        <p:nvSpPr>
          <p:cNvPr id="22530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33400"/>
          </a:xfrm>
        </p:spPr>
        <p:txBody>
          <a:bodyPr/>
          <a:lstStyle/>
          <a:p>
            <a:r>
              <a:rPr lang="en-US" smtClean="0"/>
              <a:t>Side By Side</a:t>
            </a:r>
          </a:p>
        </p:txBody>
      </p:sp>
      <p:sp>
        <p:nvSpPr>
          <p:cNvPr id="22531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33400"/>
          </a:xfrm>
        </p:spPr>
        <p:txBody>
          <a:bodyPr/>
          <a:lstStyle/>
          <a:p>
            <a:r>
              <a:rPr lang="en-US" smtClean="0"/>
              <a:t>Bottom Freezer</a:t>
            </a:r>
          </a:p>
        </p:txBody>
      </p:sp>
      <p:pic>
        <p:nvPicPr>
          <p:cNvPr id="22532" name="Picture 5" descr="GESx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981200"/>
            <a:ext cx="3505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6" descr="GE Bottom Freeze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1905000"/>
            <a:ext cx="3200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1121</TotalTime>
  <Words>1847</Words>
  <Application>Microsoft Office PowerPoint</Application>
  <PresentationFormat>On-screen Show (4:3)</PresentationFormat>
  <Paragraphs>326</Paragraphs>
  <Slides>42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Office Theme</vt:lpstr>
      <vt:lpstr>Document</vt:lpstr>
      <vt:lpstr>APPLIANCE 101</vt:lpstr>
      <vt:lpstr>Slide 2</vt:lpstr>
      <vt:lpstr>Internet  consumer reports Friends Service People</vt:lpstr>
      <vt:lpstr>Consideration Of Selections</vt:lpstr>
      <vt:lpstr>Appliance 101</vt:lpstr>
      <vt:lpstr>Considerations in Selecting  Your NEW Appliances</vt:lpstr>
      <vt:lpstr>Will it fit/work in my kitchen design?</vt:lpstr>
      <vt:lpstr>REFRIGERATION</vt:lpstr>
      <vt:lpstr>Types Of Refrigerators</vt:lpstr>
      <vt:lpstr>Types Of Refrigerators</vt:lpstr>
      <vt:lpstr>Built In Refrigeration</vt:lpstr>
      <vt:lpstr>Cabinet/Counter Depth</vt:lpstr>
      <vt:lpstr>Freestanding/Full size</vt:lpstr>
      <vt:lpstr>Cooking</vt:lpstr>
      <vt:lpstr>Pro Cook Tops</vt:lpstr>
      <vt:lpstr>Gas Cook Tops</vt:lpstr>
      <vt:lpstr>Electric Cook Tops</vt:lpstr>
      <vt:lpstr>Induction Cook Tops</vt:lpstr>
      <vt:lpstr>Ovens – Basic Facts</vt:lpstr>
      <vt:lpstr>Pro Ovens</vt:lpstr>
      <vt:lpstr>Electric Ovens</vt:lpstr>
      <vt:lpstr>Ranges</vt:lpstr>
      <vt:lpstr>Range - Basic</vt:lpstr>
      <vt:lpstr>Pro Ranges</vt:lpstr>
      <vt:lpstr>Slide – In  Range</vt:lpstr>
      <vt:lpstr>Drop in Ranges</vt:lpstr>
      <vt:lpstr>Free Standing Ranges</vt:lpstr>
      <vt:lpstr>Ventilation</vt:lpstr>
      <vt:lpstr>Ventilation</vt:lpstr>
      <vt:lpstr>Ventilation – Basic</vt:lpstr>
      <vt:lpstr>Pro Hoods</vt:lpstr>
      <vt:lpstr>Built In Ventilation</vt:lpstr>
      <vt:lpstr>Chimney/Wall/Designer Hood</vt:lpstr>
      <vt:lpstr>Island Hood</vt:lpstr>
      <vt:lpstr>Under Cabinet Hood</vt:lpstr>
      <vt:lpstr>OTR – Over The Range</vt:lpstr>
      <vt:lpstr>Down Draft Ventilation</vt:lpstr>
      <vt:lpstr>Microwaves</vt:lpstr>
      <vt:lpstr>Microwaves</vt:lpstr>
      <vt:lpstr>Dishwashers</vt:lpstr>
      <vt:lpstr>Dishwasher</vt:lpstr>
      <vt:lpstr>Dishwasher</vt:lpstr>
    </vt:vector>
  </TitlesOfParts>
  <Company>Servco Pacific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APPLIANCE 101</dc:title>
  <dc:creator>claytong</dc:creator>
  <cp:lastModifiedBy>claytong</cp:lastModifiedBy>
  <cp:revision>70</cp:revision>
  <dcterms:created xsi:type="dcterms:W3CDTF">2011-01-19T18:12:17Z</dcterms:created>
  <dcterms:modified xsi:type="dcterms:W3CDTF">2011-01-22T20:50:01Z</dcterms:modified>
</cp:coreProperties>
</file>